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82" r:id="rId5"/>
    <p:sldId id="367" r:id="rId6"/>
    <p:sldId id="371" r:id="rId7"/>
    <p:sldId id="378" r:id="rId8"/>
    <p:sldId id="379" r:id="rId9"/>
    <p:sldId id="361" r:id="rId10"/>
    <p:sldId id="296" r:id="rId11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FEF"/>
    <a:srgbClr val="E6E6E6"/>
    <a:srgbClr val="6699FF"/>
    <a:srgbClr val="DDEDEF"/>
    <a:srgbClr val="008080"/>
    <a:srgbClr val="6666FF"/>
    <a:srgbClr val="FFCC99"/>
    <a:srgbClr val="FF9966"/>
    <a:srgbClr val="3399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87" autoAdjust="0"/>
    <p:restoredTop sz="94631" autoAdjust="0"/>
  </p:normalViewPr>
  <p:slideViewPr>
    <p:cSldViewPr snapToGrid="0">
      <p:cViewPr varScale="1">
        <p:scale>
          <a:sx n="111" d="100"/>
          <a:sy n="111" d="100"/>
        </p:scale>
        <p:origin x="792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282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F86E15D-1320-43B8-B389-6D2F0C12B257}" type="datetime1">
              <a:rPr lang="ru-RU" smtClean="0"/>
              <a:t>14.08.2024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C6A6A8B-E53C-4123-A383-AD7B4BB91AC3}" type="datetime1">
              <a:rPr lang="ru-RU" noProof="0" smtClean="0"/>
              <a:t>14.08.2024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6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541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180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940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655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706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49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с малым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большим изображение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 rtlCol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 rtlCol="0"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311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Сравнение слева — заполнитель 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4500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Сравнение слева — заполнитель 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2020359"/>
            <a:ext cx="4500000" cy="417089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432000"/>
            <a:ext cx="5472113" cy="575925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rtlCol="0"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Введите подпись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6EFF903-F1F3-440A-B12C-9FD51606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лайд с благодарственным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rtlCol="0"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Спасибо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 rtlCol="0"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Номер телефона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Электронная почта или контакт в социальной сети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Веб-сайт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18901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916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2900" y="1511476"/>
            <a:ext cx="2916000" cy="467924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3800" y="1511475"/>
            <a:ext cx="2916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1764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045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890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7350" y="1507535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5800" y="1507535"/>
            <a:ext cx="1764000" cy="468371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DF756E-F310-4229-ACDD-055D299A95F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7666241-4AF6-458A-A571-6C6C291D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75" y="3639199"/>
            <a:ext cx="5053936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F4F2BBF-F210-4954-9C73-A0030AACD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775" y="993303"/>
            <a:ext cx="5053936" cy="2513468"/>
          </a:xfrm>
        </p:spPr>
        <p:txBody>
          <a:bodyPr rtlCol="0"/>
          <a:lstStyle>
            <a:lvl1pPr rtl="0">
              <a:defRPr sz="5400" cap="none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27779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FD1EE834-4B70-4715-8346-1C0298347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46375"/>
            <a:ext cx="9198000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80088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AE43F4C-1A64-4197-A44B-E6EB874E2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Объект 3">
            <a:extLst>
              <a:ext uri="{FF2B5EF4-FFF2-40B4-BE49-F238E27FC236}">
                <a16:creationId xmlns:a16="http://schemas.microsoft.com/office/drawing/2014/main" id="{D7B3F5B8-DC28-4878-AC9F-D434D7542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169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439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CB97B01E-88B2-448F-BD96-A1AAFA39A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40BADDE2-4EE6-41B4-804C-EBF680128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9516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9" name="Объект 3">
            <a:extLst>
              <a:ext uri="{FF2B5EF4-FFF2-40B4-BE49-F238E27FC236}">
                <a16:creationId xmlns:a16="http://schemas.microsoft.com/office/drawing/2014/main" id="{BB0A14E0-899D-4594-BC9E-AE89BF0D3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1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Объект 5">
            <a:extLst>
              <a:ext uri="{FF2B5EF4-FFF2-40B4-BE49-F238E27FC236}">
                <a16:creationId xmlns:a16="http://schemas.microsoft.com/office/drawing/2014/main" id="{2C699014-D902-4E9A-80CD-8D2BCFE67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95160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63468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Объект 2">
            <a:extLst>
              <a:ext uri="{FF2B5EF4-FFF2-40B4-BE49-F238E27FC236}">
                <a16:creationId xmlns:a16="http://schemas.microsoft.com/office/drawing/2014/main" id="{79F53EF1-D412-467C-B7CE-30536F140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22" y="457201"/>
            <a:ext cx="6023727" cy="5726784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72000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Рисунок 2">
            <a:extLst>
              <a:ext uri="{FF2B5EF4-FFF2-40B4-BE49-F238E27FC236}">
                <a16:creationId xmlns:a16="http://schemas.microsoft.com/office/drawing/2014/main" id="{10319378-269C-406E-9B84-FCF22DA02EF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788021" y="457201"/>
            <a:ext cx="5949868" cy="5726784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2147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37796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310D190-B83D-438A-91BC-470C41B22A2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2C8D0EF-1DB6-4ADC-8F31-5AE53BF5EAF4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F208ED-79A0-4B2C-A5EE-9D27466BCA3F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98116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9198116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i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7502" y="6401750"/>
            <a:ext cx="278418" cy="2743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4" name="Надпись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9630116" y="6346108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 rtl="0">
              <a:lnSpc>
                <a:spcPts val="1400"/>
              </a:lnSpc>
            </a:pPr>
            <a:r>
              <a:rPr lang="ru-RU" sz="1600" b="1" spc="-100" noProof="0">
                <a:solidFill>
                  <a:schemeClr val="tx1"/>
                </a:solidFill>
                <a:latin typeface="Corbel" panose="020B0503020204020204" pitchFamily="34" charset="0"/>
              </a:rPr>
              <a:t>БАНК</a:t>
            </a:r>
            <a:r>
              <a:rPr lang="ru-RU" sz="1600" b="1" spc="-100" noProof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 WOODGROVE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B322F68-670D-45A0-A54F-7E70BCEAED3F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69B5F15-353A-4344-8D61-F4E25AA9FB6C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FA0C0AA-FCE8-4A7F-928A-54C96BBA9053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5" r:id="rId5"/>
    <p:sldLayoutId id="2147483659" r:id="rId6"/>
    <p:sldLayoutId id="2147483660" r:id="rId7"/>
    <p:sldLayoutId id="2147483664" r:id="rId8"/>
    <p:sldLayoutId id="2147483650" r:id="rId9"/>
    <p:sldLayoutId id="2147483656" r:id="rId10"/>
    <p:sldLayoutId id="2147483657" r:id="rId11"/>
    <p:sldLayoutId id="2147483654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55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spc="-1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ktu.kz/departments/sc_ite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9528" y="6538437"/>
            <a:ext cx="3182471" cy="306115"/>
          </a:xfrm>
        </p:spPr>
        <p:txBody>
          <a:bodyPr rtlCol="0"/>
          <a:lstStyle/>
          <a:p>
            <a:pPr algn="ctr"/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Өскемен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, 2024 г.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354077" y="176045"/>
            <a:ext cx="10548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КЕАҚ «Д.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Серікбаев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атындағы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Қазақстан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университеті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/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Цифрлық</a:t>
            </a:r>
            <a:r>
              <a:rPr lang="ru-RU" sz="2000" i="1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технологиялар және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жасанды интеллект 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мектебі</a:t>
            </a:r>
            <a:endParaRPr lang="ru-RU" sz="2000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78175" y="5226573"/>
            <a:ext cx="4990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Цифрлық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технологиялар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жасанды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интеллект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мектебінің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қауымдастырылған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профессоры  АЛИБЕККЫЗЫ К. </a:t>
            </a: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79287" y="1680796"/>
            <a:ext cx="11077916" cy="20162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>
                <a:latin typeface="Calibri" panose="020F0502020204030204" pitchFamily="34" charset="0"/>
                <a:cs typeface="Calibri" panose="020F0502020204030204" pitchFamily="34" charset="0"/>
              </a:rPr>
              <a:t>«Электроника»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пәні </a:t>
            </a:r>
            <a:r>
              <a:rPr lang="ru-RU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бойынша</a:t>
            </a:r>
            <a:endParaRPr lang="ru-RU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лекциялар курсы</a:t>
            </a: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9 -</a:t>
            </a: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ЛЕКЦИЯ</a:t>
            </a:r>
          </a:p>
        </p:txBody>
      </p:sp>
      <p:pic>
        <p:nvPicPr>
          <p:cNvPr id="3074" name="Picture 2" descr="teamwork - ConnectCarolina User Inform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21" y="2638912"/>
            <a:ext cx="286385" cy="286385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Выпускной вечер Выпускник университета Компьютерные иконы Ученая степень  Женщина, женщина, люди, логотип, церемония вручения дипломов png | PNGW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603" y="5325889"/>
            <a:ext cx="266401" cy="26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C0E441-9B68-865B-8522-266AB39502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7099" y="29143"/>
            <a:ext cx="23749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32486" y="669498"/>
            <a:ext cx="11566258" cy="2028942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Кілттің негізгі функциясы – кейбір ток көздеріндегі жүктеменің тұйықталуы. Қарапайым ғана кілт механикалық кілттер болып табылады. Механикалық кілттерге қарағанда электрондық кілттер база леп аталатын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транзистордың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басқарушы электродына 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уақыт аралығында келіп түсетін электрлік сигнал әсерінен жүктемені қорек көзіне тұйықтайды. Идеалдық кілт ажыратылған күйде шексіз үлкен кедергіні көрсетуге тиіс, ал жабық жағдайында кедергі нөлге тең.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52045" y="0"/>
            <a:ext cx="10831743" cy="6773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31800" algn="ctr"/>
            <a:r>
              <a:rPr lang="kk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КІЛТТІК СЫЗБАЛАР</a:t>
            </a:r>
            <a:r>
              <a:rPr lang="ru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KZ" sz="1800" b="1" u="sng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C0FACB-59D9-A6BF-5E91-58BE9078B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8472" y="269054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86FF8D5-F130-FE6A-7A85-6BDFD90DAC5F}"/>
              </a:ext>
            </a:extLst>
          </p:cNvPr>
          <p:cNvGrpSpPr/>
          <p:nvPr/>
        </p:nvGrpSpPr>
        <p:grpSpPr>
          <a:xfrm>
            <a:off x="3131323" y="2733041"/>
            <a:ext cx="5929354" cy="3813811"/>
            <a:chOff x="1428728" y="571480"/>
            <a:chExt cx="5929354" cy="5072098"/>
          </a:xfrm>
        </p:grpSpPr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A74B1873-5EF7-38D3-5943-90713878FA3A}"/>
                </a:ext>
              </a:extLst>
            </p:cNvPr>
            <p:cNvCxnSpPr/>
            <p:nvPr/>
          </p:nvCxnSpPr>
          <p:spPr>
            <a:xfrm rot="5400000">
              <a:off x="3857620" y="1000108"/>
              <a:ext cx="714380" cy="1588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DAA24BA7-1140-733E-1303-9715C25023ED}"/>
                </a:ext>
              </a:extLst>
            </p:cNvPr>
            <p:cNvSpPr/>
            <p:nvPr/>
          </p:nvSpPr>
          <p:spPr>
            <a:xfrm flipH="1">
              <a:off x="4071934" y="1357298"/>
              <a:ext cx="285752" cy="571504"/>
            </a:xfrm>
            <a:prstGeom prst="rect">
              <a:avLst/>
            </a:prstGeom>
            <a:no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endParaRPr>
            </a:p>
          </p:txBody>
        </p: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44BB15DC-5B5E-CEE8-C8D4-F25A74B607B7}"/>
                </a:ext>
              </a:extLst>
            </p:cNvPr>
            <p:cNvCxnSpPr>
              <a:stCxn id="6" idx="2"/>
            </p:cNvCxnSpPr>
            <p:nvPr/>
          </p:nvCxnSpPr>
          <p:spPr>
            <a:xfrm rot="5400000">
              <a:off x="3749669" y="2393149"/>
              <a:ext cx="929488" cy="79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510D962A-B57F-BAC8-455A-3C6685C0B888}"/>
                </a:ext>
              </a:extLst>
            </p:cNvPr>
            <p:cNvCxnSpPr/>
            <p:nvPr/>
          </p:nvCxnSpPr>
          <p:spPr>
            <a:xfrm rot="10800000" flipV="1">
              <a:off x="3929058" y="2857496"/>
              <a:ext cx="285752" cy="21431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5C2EFD5A-B5F9-DC8D-4484-B75CA995E9AA}"/>
                </a:ext>
              </a:extLst>
            </p:cNvPr>
            <p:cNvSpPr/>
            <p:nvPr/>
          </p:nvSpPr>
          <p:spPr>
            <a:xfrm flipH="1">
              <a:off x="3903338" y="3000372"/>
              <a:ext cx="45719" cy="500066"/>
            </a:xfrm>
            <a:prstGeom prst="rect">
              <a:avLst/>
            </a:prstGeom>
            <a:solidFill>
              <a:schemeClr val="tx1"/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067FE080-C10A-E5D3-FDA5-0A2E8B70DF63}"/>
                </a:ext>
              </a:extLst>
            </p:cNvPr>
            <p:cNvCxnSpPr/>
            <p:nvPr/>
          </p:nvCxnSpPr>
          <p:spPr>
            <a:xfrm rot="5400000">
              <a:off x="3178959" y="4536289"/>
              <a:ext cx="2071702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225EA257-1E6D-FAB3-3FF9-E620ADE1E0FC}"/>
                </a:ext>
              </a:extLst>
            </p:cNvPr>
            <p:cNvCxnSpPr/>
            <p:nvPr/>
          </p:nvCxnSpPr>
          <p:spPr>
            <a:xfrm>
              <a:off x="1857356" y="5572140"/>
              <a:ext cx="5500726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>
              <a:extLst>
                <a:ext uri="{FF2B5EF4-FFF2-40B4-BE49-F238E27FC236}">
                  <a16:creationId xmlns:a16="http://schemas.microsoft.com/office/drawing/2014/main" id="{AEB014F6-B97C-2DAC-CBCF-39501F50A23A}"/>
                </a:ext>
              </a:extLst>
            </p:cNvPr>
            <p:cNvCxnSpPr/>
            <p:nvPr/>
          </p:nvCxnSpPr>
          <p:spPr>
            <a:xfrm>
              <a:off x="3929058" y="3429000"/>
              <a:ext cx="285752" cy="14287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>
              <a:extLst>
                <a:ext uri="{FF2B5EF4-FFF2-40B4-BE49-F238E27FC236}">
                  <a16:creationId xmlns:a16="http://schemas.microsoft.com/office/drawing/2014/main" id="{6ACDD3BA-11A0-EE70-32DE-4573267C3F9B}"/>
                </a:ext>
              </a:extLst>
            </p:cNvPr>
            <p:cNvCxnSpPr/>
            <p:nvPr/>
          </p:nvCxnSpPr>
          <p:spPr>
            <a:xfrm rot="5400000" flipH="1" flipV="1">
              <a:off x="1179489" y="3678239"/>
              <a:ext cx="78581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>
              <a:extLst>
                <a:ext uri="{FF2B5EF4-FFF2-40B4-BE49-F238E27FC236}">
                  <a16:creationId xmlns:a16="http://schemas.microsoft.com/office/drawing/2014/main" id="{241E6417-CC67-C0DA-5CFF-24EF4E7662D3}"/>
                </a:ext>
              </a:extLst>
            </p:cNvPr>
            <p:cNvCxnSpPr/>
            <p:nvPr/>
          </p:nvCxnSpPr>
          <p:spPr>
            <a:xfrm rot="5400000">
              <a:off x="1214414" y="5143512"/>
              <a:ext cx="715174" cy="7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Блок-схема: узел 66">
              <a:extLst>
                <a:ext uri="{FF2B5EF4-FFF2-40B4-BE49-F238E27FC236}">
                  <a16:creationId xmlns:a16="http://schemas.microsoft.com/office/drawing/2014/main" id="{565258C8-BDF9-B487-C11D-97B265BD72D3}"/>
                </a:ext>
              </a:extLst>
            </p:cNvPr>
            <p:cNvSpPr/>
            <p:nvPr/>
          </p:nvSpPr>
          <p:spPr>
            <a:xfrm>
              <a:off x="1714480" y="5500702"/>
              <a:ext cx="142876" cy="142876"/>
            </a:xfrm>
            <a:prstGeom prst="flowChartConnector">
              <a:avLst/>
            </a:prstGeom>
            <a:no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cxnSp>
          <p:nvCxnSpPr>
            <p:cNvPr id="19" name="Прямая со стрелкой 18">
              <a:extLst>
                <a:ext uri="{FF2B5EF4-FFF2-40B4-BE49-F238E27FC236}">
                  <a16:creationId xmlns:a16="http://schemas.microsoft.com/office/drawing/2014/main" id="{CF6C3166-4FCE-2B24-7977-5530E12FA30F}"/>
                </a:ext>
              </a:extLst>
            </p:cNvPr>
            <p:cNvCxnSpPr/>
            <p:nvPr/>
          </p:nvCxnSpPr>
          <p:spPr>
            <a:xfrm rot="5400000">
              <a:off x="3679025" y="4179099"/>
              <a:ext cx="2500330" cy="158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Прямая со стрелкой 19">
              <a:extLst>
                <a:ext uri="{FF2B5EF4-FFF2-40B4-BE49-F238E27FC236}">
                  <a16:creationId xmlns:a16="http://schemas.microsoft.com/office/drawing/2014/main" id="{A19FD172-E2D5-8239-36BF-2BB0D4CA165D}"/>
                </a:ext>
              </a:extLst>
            </p:cNvPr>
            <p:cNvCxnSpPr/>
            <p:nvPr/>
          </p:nvCxnSpPr>
          <p:spPr>
            <a:xfrm>
              <a:off x="1928794" y="2928934"/>
              <a:ext cx="150019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Блок-схема: узел 71">
              <a:extLst>
                <a:ext uri="{FF2B5EF4-FFF2-40B4-BE49-F238E27FC236}">
                  <a16:creationId xmlns:a16="http://schemas.microsoft.com/office/drawing/2014/main" id="{FAE0CAE5-536C-202C-5FEA-F50A60B9FC56}"/>
                </a:ext>
              </a:extLst>
            </p:cNvPr>
            <p:cNvSpPr/>
            <p:nvPr/>
          </p:nvSpPr>
          <p:spPr>
            <a:xfrm>
              <a:off x="4214810" y="571480"/>
              <a:ext cx="142876" cy="142876"/>
            </a:xfrm>
            <a:prstGeom prst="flowChartConnector">
              <a:avLst/>
            </a:prstGeom>
            <a:no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22" name="TextBox 75">
              <a:extLst>
                <a:ext uri="{FF2B5EF4-FFF2-40B4-BE49-F238E27FC236}">
                  <a16:creationId xmlns:a16="http://schemas.microsoft.com/office/drawing/2014/main" id="{D6F4E772-87BF-E520-38F7-819CED332B92}"/>
                </a:ext>
              </a:extLst>
            </p:cNvPr>
            <p:cNvSpPr txBox="1"/>
            <p:nvPr/>
          </p:nvSpPr>
          <p:spPr>
            <a:xfrm>
              <a:off x="4643438" y="1643050"/>
              <a:ext cx="274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/>
                <a:t>I</a:t>
              </a:r>
              <a:endParaRPr lang="ru-RU" b="1" dirty="0"/>
            </a:p>
          </p:txBody>
        </p:sp>
        <p:cxnSp>
          <p:nvCxnSpPr>
            <p:cNvPr id="23" name="Прямая со стрелкой 22">
              <a:extLst>
                <a:ext uri="{FF2B5EF4-FFF2-40B4-BE49-F238E27FC236}">
                  <a16:creationId xmlns:a16="http://schemas.microsoft.com/office/drawing/2014/main" id="{ADEF1982-A23F-6517-1798-5E966D691FA5}"/>
                </a:ext>
              </a:extLst>
            </p:cNvPr>
            <p:cNvCxnSpPr/>
            <p:nvPr/>
          </p:nvCxnSpPr>
          <p:spPr>
            <a:xfrm rot="5400000">
              <a:off x="4036215" y="1821645"/>
              <a:ext cx="107157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xtBox 78">
              <a:extLst>
                <a:ext uri="{FF2B5EF4-FFF2-40B4-BE49-F238E27FC236}">
                  <a16:creationId xmlns:a16="http://schemas.microsoft.com/office/drawing/2014/main" id="{4DCB7EC0-D5A5-254A-155C-18FA06F95CF9}"/>
                </a:ext>
              </a:extLst>
            </p:cNvPr>
            <p:cNvSpPr txBox="1"/>
            <p:nvPr/>
          </p:nvSpPr>
          <p:spPr>
            <a:xfrm>
              <a:off x="5143504" y="4000504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/>
                <a:t>U</a:t>
              </a:r>
              <a:endParaRPr lang="ru-RU" b="1" dirty="0"/>
            </a:p>
          </p:txBody>
        </p:sp>
        <p:sp>
          <p:nvSpPr>
            <p:cNvPr id="25" name="TextBox 79">
              <a:extLst>
                <a:ext uri="{FF2B5EF4-FFF2-40B4-BE49-F238E27FC236}">
                  <a16:creationId xmlns:a16="http://schemas.microsoft.com/office/drawing/2014/main" id="{92006C00-AE3A-BCCE-7067-F286A6A39BD7}"/>
                </a:ext>
              </a:extLst>
            </p:cNvPr>
            <p:cNvSpPr txBox="1"/>
            <p:nvPr/>
          </p:nvSpPr>
          <p:spPr>
            <a:xfrm>
              <a:off x="2428860" y="3571876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/>
                <a:t>R</a:t>
              </a:r>
              <a:endParaRPr lang="ru-RU" b="1" dirty="0"/>
            </a:p>
          </p:txBody>
        </p:sp>
        <p:sp>
          <p:nvSpPr>
            <p:cNvPr id="26" name="TextBox 80">
              <a:extLst>
                <a:ext uri="{FF2B5EF4-FFF2-40B4-BE49-F238E27FC236}">
                  <a16:creationId xmlns:a16="http://schemas.microsoft.com/office/drawing/2014/main" id="{536BDE08-A797-87D8-8971-0B5EEB03C1A3}"/>
                </a:ext>
              </a:extLst>
            </p:cNvPr>
            <p:cNvSpPr txBox="1"/>
            <p:nvPr/>
          </p:nvSpPr>
          <p:spPr>
            <a:xfrm>
              <a:off x="2500298" y="2428868"/>
              <a:ext cx="274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/>
                <a:t>I</a:t>
              </a:r>
              <a:endParaRPr lang="ru-RU" b="1" dirty="0"/>
            </a:p>
          </p:txBody>
        </p:sp>
        <p:sp>
          <p:nvSpPr>
            <p:cNvPr id="27" name="TextBox 81">
              <a:extLst>
                <a:ext uri="{FF2B5EF4-FFF2-40B4-BE49-F238E27FC236}">
                  <a16:creationId xmlns:a16="http://schemas.microsoft.com/office/drawing/2014/main" id="{1209B12E-3CB0-EC75-759B-7A9B9B9B165E}"/>
                </a:ext>
              </a:extLst>
            </p:cNvPr>
            <p:cNvSpPr txBox="1"/>
            <p:nvPr/>
          </p:nvSpPr>
          <p:spPr>
            <a:xfrm>
              <a:off x="3643306" y="1500174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/>
                <a:t>R</a:t>
              </a:r>
              <a:endParaRPr lang="ru-RU" b="1" dirty="0"/>
            </a:p>
          </p:txBody>
        </p:sp>
        <p:sp>
          <p:nvSpPr>
            <p:cNvPr id="28" name="TextBox 82">
              <a:extLst>
                <a:ext uri="{FF2B5EF4-FFF2-40B4-BE49-F238E27FC236}">
                  <a16:creationId xmlns:a16="http://schemas.microsoft.com/office/drawing/2014/main" id="{21878665-DB1C-FFA1-A90F-0A5755DE9ED6}"/>
                </a:ext>
              </a:extLst>
            </p:cNvPr>
            <p:cNvSpPr txBox="1"/>
            <p:nvPr/>
          </p:nvSpPr>
          <p:spPr>
            <a:xfrm>
              <a:off x="1428728" y="4286256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/>
                <a:t>U</a:t>
              </a:r>
              <a:endParaRPr lang="ru-RU" b="1" dirty="0"/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DEBF7A68-FA12-342A-8967-38B894BD282F}"/>
                </a:ext>
              </a:extLst>
            </p:cNvPr>
            <p:cNvSpPr/>
            <p:nvPr/>
          </p:nvSpPr>
          <p:spPr>
            <a:xfrm>
              <a:off x="2285984" y="3143248"/>
              <a:ext cx="642942" cy="285752"/>
            </a:xfrm>
            <a:prstGeom prst="rect">
              <a:avLst/>
            </a:prstGeom>
            <a:no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4F1A7E0F-1E16-C5FD-6E3A-C383997BE2B5}"/>
                </a:ext>
              </a:extLst>
            </p:cNvPr>
            <p:cNvCxnSpPr/>
            <p:nvPr/>
          </p:nvCxnSpPr>
          <p:spPr>
            <a:xfrm>
              <a:off x="2928926" y="3286124"/>
              <a:ext cx="1000132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3D18AB6E-1496-B7F3-2555-A714740E1610}"/>
                </a:ext>
              </a:extLst>
            </p:cNvPr>
            <p:cNvCxnSpPr>
              <a:stCxn id="32" idx="6"/>
            </p:cNvCxnSpPr>
            <p:nvPr/>
          </p:nvCxnSpPr>
          <p:spPr>
            <a:xfrm>
              <a:off x="1857356" y="3286124"/>
              <a:ext cx="428628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Блок-схема: узел 104">
              <a:extLst>
                <a:ext uri="{FF2B5EF4-FFF2-40B4-BE49-F238E27FC236}">
                  <a16:creationId xmlns:a16="http://schemas.microsoft.com/office/drawing/2014/main" id="{B636DFA9-BE5A-8507-2939-E1B194EDAF49}"/>
                </a:ext>
              </a:extLst>
            </p:cNvPr>
            <p:cNvSpPr/>
            <p:nvPr/>
          </p:nvSpPr>
          <p:spPr>
            <a:xfrm>
              <a:off x="1714480" y="3214686"/>
              <a:ext cx="142876" cy="142876"/>
            </a:xfrm>
            <a:prstGeom prst="flowChartConnector">
              <a:avLst/>
            </a:prstGeom>
            <a:no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cxnSp>
          <p:nvCxnSpPr>
            <p:cNvPr id="33" name="Прямая со стрелкой 32">
              <a:extLst>
                <a:ext uri="{FF2B5EF4-FFF2-40B4-BE49-F238E27FC236}">
                  <a16:creationId xmlns:a16="http://schemas.microsoft.com/office/drawing/2014/main" id="{BE9F05B7-7D6E-906C-884F-9642FFEB5A09}"/>
                </a:ext>
              </a:extLst>
            </p:cNvPr>
            <p:cNvCxnSpPr/>
            <p:nvPr/>
          </p:nvCxnSpPr>
          <p:spPr>
            <a:xfrm>
              <a:off x="4214810" y="2714620"/>
              <a:ext cx="314327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TextBox 37">
              <a:extLst>
                <a:ext uri="{FF2B5EF4-FFF2-40B4-BE49-F238E27FC236}">
                  <a16:creationId xmlns:a16="http://schemas.microsoft.com/office/drawing/2014/main" id="{15270F16-590E-4D15-49AF-557B1723A32A}"/>
                </a:ext>
              </a:extLst>
            </p:cNvPr>
            <p:cNvSpPr txBox="1"/>
            <p:nvPr/>
          </p:nvSpPr>
          <p:spPr>
            <a:xfrm>
              <a:off x="4786314" y="1785926"/>
              <a:ext cx="214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k-KZ" dirty="0"/>
                <a:t>к</a:t>
              </a:r>
              <a:endParaRPr lang="ru-RU" dirty="0"/>
            </a:p>
          </p:txBody>
        </p:sp>
        <p:sp>
          <p:nvSpPr>
            <p:cNvPr id="35" name="TextBox 38">
              <a:extLst>
                <a:ext uri="{FF2B5EF4-FFF2-40B4-BE49-F238E27FC236}">
                  <a16:creationId xmlns:a16="http://schemas.microsoft.com/office/drawing/2014/main" id="{27AF86A4-F682-C8D1-DB4B-D6162C591672}"/>
                </a:ext>
              </a:extLst>
            </p:cNvPr>
            <p:cNvSpPr txBox="1"/>
            <p:nvPr/>
          </p:nvSpPr>
          <p:spPr>
            <a:xfrm>
              <a:off x="3786182" y="1643050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k-KZ" dirty="0"/>
                <a:t>к</a:t>
              </a:r>
              <a:endParaRPr lang="ru-RU" dirty="0"/>
            </a:p>
          </p:txBody>
        </p:sp>
        <p:sp>
          <p:nvSpPr>
            <p:cNvPr id="36" name="TextBox 39">
              <a:extLst>
                <a:ext uri="{FF2B5EF4-FFF2-40B4-BE49-F238E27FC236}">
                  <a16:creationId xmlns:a16="http://schemas.microsoft.com/office/drawing/2014/main" id="{3C1D3608-39BF-827D-0B01-F986DCD78BA5}"/>
                </a:ext>
              </a:extLst>
            </p:cNvPr>
            <p:cNvSpPr txBox="1"/>
            <p:nvPr/>
          </p:nvSpPr>
          <p:spPr>
            <a:xfrm>
              <a:off x="2571736" y="3714752"/>
              <a:ext cx="3016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k-KZ" dirty="0"/>
                <a:t>б</a:t>
              </a:r>
              <a:endParaRPr lang="ru-RU" dirty="0"/>
            </a:p>
          </p:txBody>
        </p:sp>
        <p:sp>
          <p:nvSpPr>
            <p:cNvPr id="37" name="TextBox 40">
              <a:extLst>
                <a:ext uri="{FF2B5EF4-FFF2-40B4-BE49-F238E27FC236}">
                  <a16:creationId xmlns:a16="http://schemas.microsoft.com/office/drawing/2014/main" id="{8272BBE8-7FDD-F718-3F79-393994B57BF8}"/>
                </a:ext>
              </a:extLst>
            </p:cNvPr>
            <p:cNvSpPr txBox="1"/>
            <p:nvPr/>
          </p:nvSpPr>
          <p:spPr>
            <a:xfrm>
              <a:off x="2571736" y="2571744"/>
              <a:ext cx="3731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k-KZ" dirty="0"/>
                <a:t>б</a:t>
              </a:r>
              <a:endParaRPr lang="ru-RU" dirty="0"/>
            </a:p>
          </p:txBody>
        </p:sp>
        <p:sp>
          <p:nvSpPr>
            <p:cNvPr id="38" name="TextBox 42">
              <a:extLst>
                <a:ext uri="{FF2B5EF4-FFF2-40B4-BE49-F238E27FC236}">
                  <a16:creationId xmlns:a16="http://schemas.microsoft.com/office/drawing/2014/main" id="{648760F0-B88A-B5A3-D5A9-FBB8C3AD8F34}"/>
                </a:ext>
              </a:extLst>
            </p:cNvPr>
            <p:cNvSpPr txBox="1"/>
            <p:nvPr/>
          </p:nvSpPr>
          <p:spPr>
            <a:xfrm>
              <a:off x="1571604" y="442913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k-KZ" dirty="0"/>
                <a:t>б</a:t>
              </a:r>
              <a:endParaRPr lang="ru-RU" dirty="0"/>
            </a:p>
          </p:txBody>
        </p:sp>
        <p:sp>
          <p:nvSpPr>
            <p:cNvPr id="39" name="TextBox 43">
              <a:extLst>
                <a:ext uri="{FF2B5EF4-FFF2-40B4-BE49-F238E27FC236}">
                  <a16:creationId xmlns:a16="http://schemas.microsoft.com/office/drawing/2014/main" id="{7F76364F-FD52-EA6C-3002-CCE7A3DD59A6}"/>
                </a:ext>
              </a:extLst>
            </p:cNvPr>
            <p:cNvSpPr txBox="1"/>
            <p:nvPr/>
          </p:nvSpPr>
          <p:spPr>
            <a:xfrm>
              <a:off x="5286380" y="4071942"/>
              <a:ext cx="3932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k-KZ" dirty="0"/>
                <a:t>кэ</a:t>
              </a:r>
              <a:endParaRPr lang="ru-RU" dirty="0"/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3DFE3C90-AA5B-0365-C1E5-189B77D55AEE}"/>
              </a:ext>
            </a:extLst>
          </p:cNvPr>
          <p:cNvSpPr txBox="1"/>
          <p:nvPr/>
        </p:nvSpPr>
        <p:spPr>
          <a:xfrm>
            <a:off x="4202893" y="6488785"/>
            <a:ext cx="69262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kk-KZ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Электрондық кілт сызбасы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KZ" dirty="0">
                <a:effectLst/>
              </a:rPr>
              <a:t> 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794143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2871" y="297599"/>
            <a:ext cx="11566258" cy="619090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Кіріс импульстік кернеудің жоқ мезетінде транзистор бөлгіш режимде болады, сондықтан базалық және коллекторлық тізбектен тек қана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кбо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коллектордық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жылулық тогы ғана ағып өтеді. Алайда коллекторлық ауысымның жылулық тогы аз (төмен қуатты транзисторлар үшін 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кбо</a:t>
            </a:r>
            <a:r>
              <a:rPr lang="kk-KZ" sz="20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ал сол себепті кілттік сызбаның 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кэ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шығыс  кернеуі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ге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тең.</a:t>
            </a:r>
            <a:endParaRPr lang="ru-KZ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Кіріс тізбек үшін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Кирхгоф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заңы бойынша былайша жазуға болады:</a:t>
            </a:r>
            <a:endParaRPr lang="ru-KZ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бэ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*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+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бэ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кбо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*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+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бэ</a:t>
            </a:r>
            <a:endParaRPr lang="ru-KZ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 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n-р-n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құрылымды бөлгіш режимін жүзеге асыру үшін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бэ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кернеуі нөлден кіші немесе оған тең болуы шарт. </a:t>
            </a:r>
            <a:r>
              <a:rPr lang="kk-KZ" sz="200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200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ұдан 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таңдалған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транзисторда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кбо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  және базалық тізбектегі  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резисторында кернеу көзінің   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бэ.min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ығысуының минималды үлкендігіне қойылатын талаптарды анықтайды және ол былай болуы тиіс:</a:t>
            </a:r>
            <a:endParaRPr lang="ru-KZ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                        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бэ.min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itchFamily="2" charset="2"/>
              </a:rPr>
              <a:t>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кбо</a:t>
            </a:r>
            <a:r>
              <a:rPr lang="kk-KZ" sz="20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* </a:t>
            </a:r>
            <a:r>
              <a:rPr lang="kk-K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20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20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</a:t>
            </a:r>
            <a:endParaRPr lang="ru-KZ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/>
            <a:endParaRPr lang="ru-KZ" sz="2000" u="sng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32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316747-C8D6-60FE-7CD2-3492C640C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81824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59C2BE-7FB1-17FA-DE5D-CBFED296D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4160" y="818243"/>
            <a:ext cx="2016415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37182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48249" y="448910"/>
            <a:ext cx="11566258" cy="5760503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Эмиттерлік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және коллекторлық ауысымдар түзу бағытта араласқанда импульстің пайда болуымен транзистор бөлгіш режимнен қанығу режиміне өтеді. 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р-n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ауысымдарда тура араласу кезінде кернеу аз болғандықтан транзисторды қанығу режимінде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эквипотенциалдық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нүкте және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қанығу тогы деп аталатын , төмендегі формула бойынша анықталатын коллектордың максимал тогы ретінде қарауға болады: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                          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(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кэ.нас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)/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itchFamily="2" charset="2"/>
              </a:rPr>
              <a:t>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Бұдан шығатын қорытынды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қанығу тогы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параметрлерінен тәуелсіз, ал ол кілттік сызбаның (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және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сыртқы параметрлері арқылы анықталады.</a:t>
            </a:r>
            <a:r>
              <a:rPr lang="ru-KZ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316747-C8D6-60FE-7CD2-3492C640C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81824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59C2BE-7FB1-17FA-DE5D-CBFED296D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4160" y="818243"/>
            <a:ext cx="2016415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85636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4047" y="-10387"/>
            <a:ext cx="11566258" cy="6778603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Шынайы кілттік сызба жүктемеге, 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кедергіге жұмыс істейді.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жүктемесінің үлкендігі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коллекторлық тізбегіндегі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резисторын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анықтайды.Транзистор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бөлгіш режимде болса, онда 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және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кедергілері қорек көздерінің кернеуіне қатысты кернеуді бөлгішті  құрайды. Бұл жерден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жүктемедегі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кернеу былайша анықталады: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[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/(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+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)] *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нэ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шығыс кернеу қорек көзінің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кернеуінен минимум ерекшелену үшін коллекторлық тізбектегі 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кедергісі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жүктеме кернеуінен аз болу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керек.Әдетте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оны мына шарт бойынша таңдайды: 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Symbol" pitchFamily="2" charset="2"/>
              </a:rPr>
              <a:t>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0,1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316747-C8D6-60FE-7CD2-3492C640C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81824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59C2BE-7FB1-17FA-DE5D-CBFED296D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4160" y="818243"/>
            <a:ext cx="2016415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912664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19098" y="459281"/>
            <a:ext cx="4764831" cy="4892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Қолданылған</a:t>
            </a:r>
            <a:r>
              <a:rPr lang="ru-RU" altLang="ru-RU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әдебиеттер</a:t>
            </a:r>
            <a:endParaRPr lang="ru-RU" altLang="ru-RU" sz="32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672047" y="6546852"/>
            <a:ext cx="465906" cy="311147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kk-KZ" dirty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982" y="1568469"/>
            <a:ext cx="11341065" cy="3072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705" indent="450215" algn="just">
              <a:spcAft>
                <a:spcPts val="6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Агаханян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Т.М. Интегральные микросхемы: Учеб. пособие для вузов. – М.: Энергоатомиздат, 2015. – 464с.,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 2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Аринова Н.В.  Основы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электроники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Рабочая программа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, задания и ме­тодические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указания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 к контрольным работам для студентов специальности 050716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«Приборостроение»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заочной формы обучения. ВКГТУ.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 Усть-Каменогорск, 2014. –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1с. 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3 Бочаров Л.Н. и др. Расчет электронных устройств на транзисторах / Бочаров Л.Н.,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Жебряков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С.К., Колесников И.Ф. – М.: Энергия, 2012. – 208с., ил. – (Массовая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радиобиблиотека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Вып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963).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4 Забродин Ю.С. Промышленная электроника: Учебник для вузов. – М.: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Высш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Школа, 2011. – 496 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5 Герасимов В.Г., Князев О.М. и др. Основы промышленной электроники. – М.: Высшая школа, 2000.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290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F11A6B65-5A20-4F4D-ACBB-ED50132D4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2923" y="2233817"/>
            <a:ext cx="8043953" cy="1674470"/>
          </a:xfrm>
        </p:spPr>
        <p:txBody>
          <a:bodyPr rtlCol="0"/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НАЗАРЛАРЫҢЫЗҒА РАХМЕТ! </a:t>
            </a:r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13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CB8B3"/>
      </a:accent1>
      <a:accent2>
        <a:srgbClr val="F5D66E"/>
      </a:accent2>
      <a:accent3>
        <a:srgbClr val="D78189"/>
      </a:accent3>
      <a:accent4>
        <a:srgbClr val="7030A0"/>
      </a:accent4>
      <a:accent5>
        <a:srgbClr val="0070C0"/>
      </a:accent5>
      <a:accent6>
        <a:srgbClr val="C4D36D"/>
      </a:accent6>
      <a:hlink>
        <a:srgbClr val="54C3BD"/>
      </a:hlink>
      <a:folHlink>
        <a:srgbClr val="54C3BD"/>
      </a:folHlink>
    </a:clrScheme>
    <a:fontScheme name="Custom 154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72_TF67328976" id="{7A1FA9F3-3353-44CA-A91E-AD8A2642C02E}" vid="{F8C632DE-2BB8-46AF-A8FF-94D1F93D6D30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BBB5711-29E1-4F8E-81A0-7947C57B20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CB1848-D3E0-4F10-B640-720BE758B8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934E25-8442-49E9-ABDF-3146C4145F3B}">
  <ds:schemaRefs>
    <ds:schemaRef ds:uri="http://purl.org/dc/terms/"/>
    <ds:schemaRef ds:uri="http://schemas.openxmlformats.org/package/2006/metadata/core-properties"/>
    <ds:schemaRef ds:uri="6dc4bcd6-49db-4c07-9060-8acfc67cef9f"/>
    <ds:schemaRef ds:uri="http://purl.org/dc/dcmitype/"/>
    <ds:schemaRef ds:uri="http://schemas.microsoft.com/office/infopath/2007/PartnerControls"/>
    <ds:schemaRef ds:uri="fb0879af-3eba-417a-a55a-ffe6dcd6ca77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(минималистичное оформление)</Template>
  <TotalTime>0</TotalTime>
  <Words>629</Words>
  <Application>Microsoft Macintosh PowerPoint</Application>
  <PresentationFormat>Широкоэкранный</PresentationFormat>
  <Paragraphs>57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Corbel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2021-09-13T07:30:09Z</dcterms:created>
  <dcterms:modified xsi:type="dcterms:W3CDTF">2024-08-14T11:09:11Z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